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9"/>
  </p:notesMasterIdLst>
  <p:sldIdLst>
    <p:sldId id="257" r:id="rId2"/>
    <p:sldId id="258" r:id="rId3"/>
    <p:sldId id="259" r:id="rId4"/>
    <p:sldId id="260" r:id="rId5"/>
    <p:sldId id="261" r:id="rId6"/>
    <p:sldId id="262" r:id="rId7"/>
    <p:sldId id="264" r:id="rId8"/>
  </p:sldIdLst>
  <p:sldSz cx="9144000" cy="6858000" type="screen4x3"/>
  <p:notesSz cx="6731000" cy="9855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452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6767" cy="4927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2676" y="0"/>
            <a:ext cx="2916767" cy="4927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4E9C34-F0E2-4374-94F7-4F8C449D3243}" type="datetimeFigureOut">
              <a:rPr lang="ru-RU" smtClean="0"/>
              <a:t>28.01.2019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27600" cy="36957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100" y="4681220"/>
            <a:ext cx="5384800" cy="443484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60730"/>
            <a:ext cx="2916767" cy="492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2676" y="9360730"/>
            <a:ext cx="2916767" cy="492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FBC236-2A33-4550-A19B-28DBFE56E1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98145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01700" y="739775"/>
            <a:ext cx="4927600" cy="36957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529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5530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36784" indent="-28337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33513" indent="-22670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586918" indent="-22670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40324" indent="-22670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493729" indent="-22670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47134" indent="-22670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00539" indent="-22670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53945" indent="-22670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787A6F55-3AAB-4002-8265-538AAF1E9C35}" type="slidenum">
              <a:rPr lang="ru-RU" altLang="ru-RU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1</a:t>
            </a:fld>
            <a:endParaRPr lang="ru-RU" altLang="ru-RU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01700" y="739775"/>
            <a:ext cx="4927600" cy="36957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529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5530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36784" indent="-28337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33513" indent="-22670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586918" indent="-22670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40324" indent="-22670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493729" indent="-22670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47134" indent="-22670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00539" indent="-22670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53945" indent="-22670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787A6F55-3AAB-4002-8265-538AAF1E9C35}" type="slidenum">
              <a:rPr lang="ru-RU" altLang="ru-RU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7</a:t>
            </a:fld>
            <a:endParaRPr lang="ru-RU" altLang="ru-RU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84038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203200" y="0"/>
            <a:ext cx="3778250" cy="6858001"/>
            <a:chOff x="203200" y="0"/>
            <a:chExt cx="3778250" cy="6858001"/>
          </a:xfrm>
        </p:grpSpPr>
        <p:sp>
          <p:nvSpPr>
            <p:cNvPr id="14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/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/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673" y="914401"/>
            <a:ext cx="6947127" cy="3488266"/>
          </a:xfrm>
        </p:spPr>
        <p:txBody>
          <a:bodyPr anchor="b">
            <a:normAutofit/>
          </a:bodyPr>
          <a:lstStyle>
            <a:lvl1pPr algn="r">
              <a:defRPr sz="54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238" y="4402666"/>
            <a:ext cx="5762563" cy="1364531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25773" y="6117336"/>
            <a:ext cx="857473" cy="365125"/>
          </a:xfrm>
        </p:spPr>
        <p:txBody>
          <a:bodyPr/>
          <a:lstStyle/>
          <a:p>
            <a:fld id="{1B3B36FD-F83A-4B6E-9FE9-606F099660F7}" type="datetimeFigureOut">
              <a:rPr lang="ru-RU" smtClean="0"/>
              <a:t>28.01.2019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23733" y="6117336"/>
            <a:ext cx="3609438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117336"/>
            <a:ext cx="411480" cy="365125"/>
          </a:xfrm>
        </p:spPr>
        <p:txBody>
          <a:bodyPr/>
          <a:lstStyle/>
          <a:p>
            <a:fld id="{63C212A2-24BC-4224-B6E8-667440B19263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Freeform 12"/>
          <p:cNvSpPr/>
          <p:nvPr/>
        </p:nvSpPr>
        <p:spPr bwMode="auto">
          <a:xfrm>
            <a:off x="203200" y="3771900"/>
            <a:ext cx="361950" cy="90488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560388" y="3867150"/>
            <a:ext cx="61913" cy="80963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39181412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3" y="4732865"/>
            <a:ext cx="751599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975" y="932112"/>
            <a:ext cx="6171065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3" y="5299603"/>
            <a:ext cx="751599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B36FD-F83A-4B6E-9FE9-606F099660F7}" type="datetimeFigureOut">
              <a:rPr lang="ru-RU" smtClean="0"/>
              <a:t>28.01.2019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212A2-24BC-4224-B6E8-667440B192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69970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685800"/>
            <a:ext cx="751599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B36FD-F83A-4B6E-9FE9-606F099660F7}" type="datetimeFigureOut">
              <a:rPr lang="ru-RU" smtClean="0"/>
              <a:t>28.01.2019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212A2-24BC-4224-B6E8-667440B192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4371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98235" y="3428999"/>
            <a:ext cx="6631128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3" y="4343400"/>
            <a:ext cx="751599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B36FD-F83A-4B6E-9FE9-606F099660F7}" type="datetimeFigureOut">
              <a:rPr lang="ru-RU" smtClean="0"/>
              <a:t>28.01.2019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212A2-24BC-4224-B6E8-667440B192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22398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3308581"/>
            <a:ext cx="751598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7381"/>
            <a:ext cx="751599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B36FD-F83A-4B6E-9FE9-606F099660F7}" type="datetimeFigureOut">
              <a:rPr lang="ru-RU" smtClean="0"/>
              <a:t>28.01.2019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212A2-24BC-4224-B6E8-667440B192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16840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5" y="3886200"/>
            <a:ext cx="751599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5200"/>
            <a:ext cx="751599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B36FD-F83A-4B6E-9FE9-606F099660F7}" type="datetimeFigureOut">
              <a:rPr lang="ru-RU" smtClean="0"/>
              <a:t>28.01.2019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212A2-24BC-4224-B6E8-667440B192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27602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685801"/>
            <a:ext cx="7515991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4" y="3505200"/>
            <a:ext cx="7515992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B36FD-F83A-4B6E-9FE9-606F099660F7}" type="datetimeFigureOut">
              <a:rPr lang="ru-RU" smtClean="0"/>
              <a:t>28.01.2019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212A2-24BC-4224-B6E8-667440B192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69536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B36FD-F83A-4B6E-9FE9-606F099660F7}" type="datetimeFigureOut">
              <a:rPr lang="ru-RU" smtClean="0"/>
              <a:t>28.01.2019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212A2-24BC-4224-B6E8-667440B192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02514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1393" y="685800"/>
            <a:ext cx="1328123" cy="5105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524" y="685800"/>
            <a:ext cx="6016373" cy="51054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B36FD-F83A-4B6E-9FE9-606F099660F7}" type="datetimeFigureOut">
              <a:rPr lang="ru-RU" smtClean="0"/>
              <a:t>28.01.2019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212A2-24BC-4224-B6E8-667440B192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0999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667000"/>
            <a:ext cx="7704667" cy="3332816"/>
          </a:xfrm>
        </p:spPr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44329" y="6108173"/>
            <a:ext cx="857473" cy="365125"/>
          </a:xfrm>
        </p:spPr>
        <p:txBody>
          <a:bodyPr/>
          <a:lstStyle/>
          <a:p>
            <a:fld id="{1B3B36FD-F83A-4B6E-9FE9-606F099660F7}" type="datetimeFigureOut">
              <a:rPr lang="ru-RU" smtClean="0"/>
              <a:t>28.01.2019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2647" y="6108173"/>
            <a:ext cx="5314517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8967" y="6108173"/>
            <a:ext cx="427833" cy="365125"/>
          </a:xfrm>
        </p:spPr>
        <p:txBody>
          <a:bodyPr/>
          <a:lstStyle/>
          <a:p>
            <a:fld id="{63C212A2-24BC-4224-B6E8-667440B192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62982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6995" y="2666998"/>
            <a:ext cx="6699805" cy="2360071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6998" y="5027070"/>
            <a:ext cx="6699802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B36FD-F83A-4B6E-9FE9-606F099660F7}" type="datetimeFigureOut">
              <a:rPr lang="ru-RU" smtClean="0"/>
              <a:t>28.01.2019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3317" y="6116070"/>
            <a:ext cx="413483" cy="365125"/>
          </a:xfrm>
        </p:spPr>
        <p:txBody>
          <a:bodyPr/>
          <a:lstStyle/>
          <a:p>
            <a:fld id="{63C212A2-24BC-4224-B6E8-667440B192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71583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685801"/>
            <a:ext cx="7704667" cy="175259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2133" y="2667000"/>
            <a:ext cx="3739896" cy="336867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6904" y="2667000"/>
            <a:ext cx="3739896" cy="33468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B36FD-F83A-4B6E-9FE9-606F099660F7}" type="datetimeFigureOut">
              <a:rPr lang="ru-RU" smtClean="0"/>
              <a:t>28.01.2019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212A2-24BC-4224-B6E8-667440B192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83452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481" y="2658533"/>
            <a:ext cx="345629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523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710" y="2667000"/>
            <a:ext cx="3467806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7266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B36FD-F83A-4B6E-9FE9-606F099660F7}" type="datetimeFigureOut">
              <a:rPr lang="ru-RU" smtClean="0"/>
              <a:t>28.01.2019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212A2-24BC-4224-B6E8-667440B192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54076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B36FD-F83A-4B6E-9FE9-606F099660F7}" type="datetimeFigureOut">
              <a:rPr lang="ru-RU" smtClean="0"/>
              <a:t>28.01.2019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212A2-24BC-4224-B6E8-667440B192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36046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B36FD-F83A-4B6E-9FE9-606F099660F7}" type="datetimeFigureOut">
              <a:rPr lang="ru-RU" smtClean="0"/>
              <a:t>28.01.2019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212A2-24BC-4224-B6E8-667440B192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44477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1600200"/>
            <a:ext cx="2662534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7553" y="685800"/>
            <a:ext cx="4681962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4" y="2971800"/>
            <a:ext cx="2662534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B36FD-F83A-4B6E-9FE9-606F099660F7}" type="datetimeFigureOut">
              <a:rPr lang="ru-RU" smtClean="0"/>
              <a:t>28.01.2019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212A2-24BC-4224-B6E8-667440B192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36854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332" y="1752599"/>
            <a:ext cx="4070679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7495" y="914400"/>
            <a:ext cx="2461371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332" y="3124199"/>
            <a:ext cx="4070679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B36FD-F83A-4B6E-9FE9-606F099660F7}" type="datetimeFigureOut">
              <a:rPr lang="ru-RU" smtClean="0"/>
              <a:t>28.01.2019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212A2-24BC-4224-B6E8-667440B192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7278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2132013" cy="6858001"/>
            <a:chOff x="0" y="0"/>
            <a:chExt cx="2132013" cy="6858001"/>
          </a:xfrm>
        </p:grpSpPr>
        <p:sp>
          <p:nvSpPr>
            <p:cNvPr id="15" name="Freeform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8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3"/>
              <a:ext cx="906463" cy="1195388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0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0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3"/>
              <a:ext cx="1377950" cy="1500188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134" y="2667000"/>
            <a:ext cx="7704666" cy="3356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1B3B36FD-F83A-4B6E-9FE9-606F099660F7}" type="datetimeFigureOut">
              <a:rPr lang="ru-RU" smtClean="0"/>
              <a:t>28.01.2019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63C212A2-24BC-4224-B6E8-667440B192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5684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Прямоугольник 7"/>
          <p:cNvSpPr>
            <a:spLocks noChangeArrowheads="1"/>
          </p:cNvSpPr>
          <p:nvPr/>
        </p:nvSpPr>
        <p:spPr bwMode="auto">
          <a:xfrm flipH="1">
            <a:off x="0" y="2640014"/>
            <a:ext cx="2842846" cy="1538287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defTabSz="1042988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1042988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1042988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1042988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1042988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1042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1042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1042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1042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ru-RU" altLang="ru-RU" sz="2400"/>
          </a:p>
        </p:txBody>
      </p:sp>
      <p:sp>
        <p:nvSpPr>
          <p:cNvPr id="2052" name="Text Box 23"/>
          <p:cNvSpPr txBox="1">
            <a:spLocks noChangeArrowheads="1"/>
          </p:cNvSpPr>
          <p:nvPr/>
        </p:nvSpPr>
        <p:spPr bwMode="auto">
          <a:xfrm>
            <a:off x="3130061" y="3521076"/>
            <a:ext cx="5981700" cy="23329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None/>
            </a:pPr>
            <a:r>
              <a:rPr lang="ru-RU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Синхронизация системы комплексной автоматизации </a:t>
            </a:r>
            <a:r>
              <a:rPr lang="ru-RU" sz="2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РАНХиГС</a:t>
            </a:r>
            <a:r>
              <a:rPr lang="ru-RU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платформе </a:t>
            </a:r>
            <a:r>
              <a:rPr lang="ru-RU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1С:Предприятие 8 </a:t>
            </a:r>
            <a:r>
              <a:rPr lang="ru-RU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endParaRPr lang="ru-RU" sz="28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ru-RU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1С:БГУ </a:t>
            </a:r>
            <a:r>
              <a:rPr lang="ru-RU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2.0 и </a:t>
            </a:r>
            <a:r>
              <a:rPr lang="ru-RU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клиент-банками</a:t>
            </a:r>
            <a:endParaRPr lang="ru-RU" sz="28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3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0061" y="2566988"/>
            <a:ext cx="1195754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Рисунок 2"/>
          <p:cNvPicPr>
            <a:picLocks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5815" y="2563813"/>
            <a:ext cx="1195754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5" name="Рисунок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1569" y="2560639"/>
            <a:ext cx="1197220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6" name="Рисунок 4"/>
          <p:cNvPicPr>
            <a:picLocks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8789" y="2560639"/>
            <a:ext cx="1195754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7" name="Рисунок 5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4543" y="2560639"/>
            <a:ext cx="1197219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Рисунок 1"/>
          <p:cNvPicPr preferRelativeResize="0">
            <a:picLocks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8067" y="803149"/>
            <a:ext cx="1949079" cy="1028033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4067944" y="803149"/>
            <a:ext cx="415261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u="sng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Немыкина</a:t>
            </a:r>
            <a:r>
              <a:rPr lang="ru-RU" sz="2400" b="1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Юлия Сергеевна</a:t>
            </a:r>
          </a:p>
        </p:txBody>
      </p:sp>
    </p:spTree>
    <p:extLst>
      <p:ext uri="{BB962C8B-B14F-4D97-AF65-F5344CB8AC3E}">
        <p14:creationId xmlns:p14="http://schemas.microsoft.com/office/powerpoint/2010/main" val="703740184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 preferRelativeResize="0"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8067" y="803149"/>
            <a:ext cx="1949079" cy="1028033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3275856" y="342740"/>
            <a:ext cx="554461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Функционал программы «</a:t>
            </a:r>
            <a:r>
              <a:rPr lang="ru-RU" sz="36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Академия»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81478" y="1916832"/>
            <a:ext cx="6770600" cy="1368152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008067" y="3284984"/>
            <a:ext cx="7717422" cy="29115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</a:pPr>
            <a:r>
              <a:rPr lang="ru-RU" sz="2400" dirty="0"/>
              <a:t>Работа с контингентом обучающихся, в том числе занесение данных о студентах и абитуриентах вуза. </a:t>
            </a:r>
          </a:p>
          <a:p>
            <a:pPr marL="285750" lvl="0" indent="-285750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</a:pPr>
            <a:r>
              <a:rPr lang="ru-RU" sz="2400" dirty="0"/>
              <a:t>Обработка приказов по движению контингента.</a:t>
            </a:r>
          </a:p>
          <a:p>
            <a:pPr marL="285750" lvl="0" indent="-285750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</a:pPr>
            <a:r>
              <a:rPr lang="ru-RU" sz="2400" dirty="0"/>
              <a:t>Управление успеваемостью студентов. </a:t>
            </a:r>
          </a:p>
          <a:p>
            <a:pPr marL="285750" lvl="0" indent="-285750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</a:pPr>
            <a:r>
              <a:rPr lang="ru-RU" sz="2400" dirty="0"/>
              <a:t>Управление финансовыми потоками. </a:t>
            </a:r>
          </a:p>
          <a:p>
            <a:pPr marL="285750" lvl="0" indent="-285750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</a:pPr>
            <a:r>
              <a:rPr lang="ru-RU" sz="2400" dirty="0"/>
              <a:t>Составление отчетности по контингенту учащихся.</a:t>
            </a:r>
          </a:p>
        </p:txBody>
      </p:sp>
    </p:spTree>
    <p:extLst>
      <p:ext uri="{BB962C8B-B14F-4D97-AF65-F5344CB8AC3E}">
        <p14:creationId xmlns:p14="http://schemas.microsoft.com/office/powerpoint/2010/main" val="2758765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 preferRelativeResize="0"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8067" y="803149"/>
            <a:ext cx="1949079" cy="1028033"/>
          </a:xfrm>
          <a:prstGeom prst="rect">
            <a:avLst/>
          </a:prstGeom>
        </p:spPr>
      </p:pic>
      <p:sp>
        <p:nvSpPr>
          <p:cNvPr id="3" name="Заголовок 1"/>
          <p:cNvSpPr txBox="1">
            <a:spLocks/>
          </p:cNvSpPr>
          <p:nvPr/>
        </p:nvSpPr>
        <p:spPr>
          <a:xfrm>
            <a:off x="0" y="0"/>
            <a:ext cx="7886700" cy="1325563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400" b="1" u="sng" dirty="0">
              <a:solidFill>
                <a:srgbClr val="FF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444916" y="630853"/>
            <a:ext cx="545941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проблемы программы </a:t>
            </a:r>
            <a:r>
              <a:rPr lang="ru-RU" sz="3600" b="1" u="sng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3600" b="1" u="sng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Академия»</a:t>
            </a:r>
            <a:endParaRPr lang="ru-RU" sz="3600" b="1" u="sng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920393" y="2185914"/>
            <a:ext cx="7983940" cy="4788634"/>
          </a:xfrm>
          <a:prstGeom prst="rect">
            <a:avLst/>
          </a:prstGeom>
        </p:spPr>
        <p:txBody>
          <a:bodyPr/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Работа была возможна только из локальной сети Академии в Челябинске со стационарного компьютера.</a:t>
            </a:r>
          </a:p>
          <a:p>
            <a:r>
              <a:rPr lang="ru-RU" dirty="0" smtClean="0"/>
              <a:t>Система не была сертифицирована для работы с персональными данными.</a:t>
            </a:r>
          </a:p>
          <a:p>
            <a:r>
              <a:rPr lang="ru-RU" dirty="0" smtClean="0"/>
              <a:t>Отсутствовало развитие системы и техническая поддержка разработчиками.</a:t>
            </a:r>
          </a:p>
          <a:p>
            <a:r>
              <a:rPr lang="ru-RU" dirty="0" smtClean="0"/>
              <a:t>Отсутствовал контроль внесения информации в систему.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61270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 preferRelativeResize="0"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8067" y="803149"/>
            <a:ext cx="1949079" cy="1028033"/>
          </a:xfrm>
          <a:prstGeom prst="rect">
            <a:avLst/>
          </a:prstGeom>
        </p:spPr>
      </p:pic>
      <p:sp>
        <p:nvSpPr>
          <p:cNvPr id="3" name="Заголовок 1"/>
          <p:cNvSpPr txBox="1">
            <a:spLocks/>
          </p:cNvSpPr>
          <p:nvPr/>
        </p:nvSpPr>
        <p:spPr>
          <a:xfrm>
            <a:off x="3131840" y="654383"/>
            <a:ext cx="7886700" cy="1325563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ru-RU" sz="3600" b="1" u="sng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Проблемы внедрения КАС</a:t>
            </a:r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899593" y="1979946"/>
            <a:ext cx="3528392" cy="4876719"/>
          </a:xfrm>
          <a:prstGeom prst="rect">
            <a:avLst/>
          </a:prstGeom>
        </p:spPr>
        <p:txBody>
          <a:bodyPr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228600" lvl="1">
              <a:spcBef>
                <a:spcPts val="1000"/>
              </a:spcBef>
            </a:pPr>
            <a:r>
              <a:rPr lang="ru-RU" dirty="0" smtClean="0"/>
              <a:t>Перенос договоров и платежей из "Академии" в КАС.</a:t>
            </a:r>
          </a:p>
          <a:p>
            <a:pPr marL="228600" lvl="1">
              <a:spcBef>
                <a:spcPts val="1000"/>
              </a:spcBef>
            </a:pPr>
            <a:r>
              <a:rPr lang="ru-RU" dirty="0" smtClean="0"/>
              <a:t>Перенос оценок студентов.</a:t>
            </a:r>
          </a:p>
          <a:p>
            <a:pPr marL="228600" lvl="1">
              <a:spcBef>
                <a:spcPts val="1000"/>
              </a:spcBef>
            </a:pPr>
            <a:r>
              <a:rPr lang="ru-RU" dirty="0" smtClean="0"/>
              <a:t>Автоматизация алгоритма работы с клиент-банками партнёрских организаций</a:t>
            </a:r>
          </a:p>
          <a:p>
            <a:pPr marL="228600" lvl="1">
              <a:spcBef>
                <a:spcPts val="1000"/>
              </a:spcBef>
            </a:pPr>
            <a:r>
              <a:rPr lang="ru-RU" dirty="0" smtClean="0"/>
              <a:t>Синхронизация между КАС и "1С:БГУ</a:t>
            </a:r>
            <a:r>
              <a:rPr lang="en-US" dirty="0" smtClean="0"/>
              <a:t> 2.0</a:t>
            </a:r>
            <a:r>
              <a:rPr lang="ru-RU" dirty="0" smtClean="0"/>
              <a:t>".</a:t>
            </a:r>
          </a:p>
          <a:p>
            <a:endParaRPr lang="ru-RU" sz="2000" dirty="0"/>
          </a:p>
        </p:txBody>
      </p:sp>
      <p:sp>
        <p:nvSpPr>
          <p:cNvPr id="6" name="AutoShape 2" descr="cid:image001.png@01D4B6EE.B9C1E230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3"/>
          <a:srcRect r="32463"/>
          <a:stretch/>
        </p:blipFill>
        <p:spPr>
          <a:xfrm>
            <a:off x="5593905" y="1774731"/>
            <a:ext cx="3550095" cy="50819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2677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 preferRelativeResize="0"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8067" y="803149"/>
            <a:ext cx="1949079" cy="1028033"/>
          </a:xfrm>
          <a:prstGeom prst="rect">
            <a:avLst/>
          </a:prstGeom>
        </p:spPr>
      </p:pic>
      <p:sp>
        <p:nvSpPr>
          <p:cNvPr id="3" name="Заголовок 1"/>
          <p:cNvSpPr txBox="1">
            <a:spLocks/>
          </p:cNvSpPr>
          <p:nvPr/>
        </p:nvSpPr>
        <p:spPr>
          <a:xfrm>
            <a:off x="2123728" y="520367"/>
            <a:ext cx="7886700" cy="1325563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sz="3600" b="1" u="sng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Этапы</a:t>
            </a:r>
            <a:r>
              <a:rPr lang="ru-RU" u="sng" dirty="0" smtClean="0">
                <a:solidFill>
                  <a:srgbClr val="FF0000"/>
                </a:solidFill>
              </a:rPr>
              <a:t> </a:t>
            </a:r>
            <a:r>
              <a:rPr lang="ru-RU" sz="3600" b="1" u="sng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внедрения КАС</a:t>
            </a:r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1547619" y="1831182"/>
            <a:ext cx="7596381" cy="4406130"/>
          </a:xfrm>
          <a:prstGeom prst="rect">
            <a:avLst/>
          </a:prstGeom>
        </p:spPr>
        <p:txBody>
          <a:bodyPr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228600" lvl="1">
              <a:lnSpc>
                <a:spcPct val="110000"/>
              </a:lnSpc>
              <a:spcBef>
                <a:spcPts val="1000"/>
              </a:spcBef>
            </a:pPr>
            <a:r>
              <a:rPr lang="ru-RU" dirty="0" smtClean="0"/>
              <a:t>Получено множество выгрузки данных (для подсистемы "Академия" и КАС, в том числе для данных студентов, их договоров и оплат).</a:t>
            </a:r>
          </a:p>
          <a:p>
            <a:pPr marL="228600" lvl="1">
              <a:lnSpc>
                <a:spcPct val="110000"/>
              </a:lnSpc>
              <a:spcBef>
                <a:spcPts val="1000"/>
              </a:spcBef>
            </a:pPr>
            <a:r>
              <a:rPr lang="ru-RU" dirty="0" smtClean="0"/>
              <a:t>Было решено использовать базу "Академия" в качестве основного источника данных, а КАС – для </a:t>
            </a:r>
            <a:r>
              <a:rPr lang="ru-RU" dirty="0" smtClean="0"/>
              <a:t>сверки, </a:t>
            </a:r>
            <a:r>
              <a:rPr lang="ru-RU" dirty="0" smtClean="0"/>
              <a:t>основной учет при этом ведется "1С:БГУ".</a:t>
            </a:r>
          </a:p>
          <a:p>
            <a:pPr marL="228600" lvl="1">
              <a:lnSpc>
                <a:spcPct val="110000"/>
              </a:lnSpc>
              <a:spcBef>
                <a:spcPts val="1000"/>
              </a:spcBef>
            </a:pPr>
            <a:r>
              <a:rPr lang="ru-RU" dirty="0" smtClean="0"/>
              <a:t>Было получено множество различных структурированных данных, которые необходимо было загрузить в КАС.</a:t>
            </a:r>
          </a:p>
          <a:p>
            <a:pPr marL="228600" lvl="1">
              <a:lnSpc>
                <a:spcPct val="110000"/>
              </a:lnSpc>
              <a:spcBef>
                <a:spcPts val="1000"/>
              </a:spcBef>
            </a:pPr>
            <a:r>
              <a:rPr lang="ru-RU" dirty="0" smtClean="0"/>
              <a:t>Необходимо было структурировать полученные данные и создать шаблон для загрузки. </a:t>
            </a:r>
          </a:p>
          <a:p>
            <a:pPr marL="228600" lvl="1">
              <a:lnSpc>
                <a:spcPct val="110000"/>
              </a:lnSpc>
              <a:spcBef>
                <a:spcPts val="1000"/>
              </a:spcBef>
            </a:pPr>
            <a:r>
              <a:rPr lang="ru-RU" dirty="0" smtClean="0"/>
              <a:t>После загрузки данных в систему КАС необходимо было провести проверку целостности информации.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33202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 preferRelativeResize="0"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8067" y="803149"/>
            <a:ext cx="1949079" cy="1028033"/>
          </a:xfrm>
          <a:prstGeom prst="rect">
            <a:avLst/>
          </a:prstGeom>
        </p:spPr>
      </p:pic>
      <p:sp>
        <p:nvSpPr>
          <p:cNvPr id="3" name="Заголовок 1"/>
          <p:cNvSpPr txBox="1">
            <a:spLocks/>
          </p:cNvSpPr>
          <p:nvPr/>
        </p:nvSpPr>
        <p:spPr>
          <a:xfrm>
            <a:off x="2195736" y="489770"/>
            <a:ext cx="7886700" cy="1311915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sz="3600" b="1" u="sng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Итоги внедрения КАС</a:t>
            </a:r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758083" y="2148428"/>
            <a:ext cx="8474407" cy="4779891"/>
          </a:xfrm>
          <a:prstGeom prst="rect">
            <a:avLst/>
          </a:prstGeom>
        </p:spPr>
        <p:txBody>
          <a:bodyPr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228600" lvl="1">
              <a:lnSpc>
                <a:spcPct val="110000"/>
              </a:lnSpc>
              <a:spcBef>
                <a:spcPts val="1000"/>
              </a:spcBef>
            </a:pPr>
            <a:r>
              <a:rPr lang="ru-RU" smtClean="0"/>
              <a:t>В систему КАС внесены данные более 3000 студентов</a:t>
            </a:r>
          </a:p>
          <a:p>
            <a:pPr marL="228600" lvl="1">
              <a:lnSpc>
                <a:spcPct val="110000"/>
              </a:lnSpc>
              <a:spcBef>
                <a:spcPts val="1000"/>
              </a:spcBef>
            </a:pPr>
            <a:r>
              <a:rPr lang="ru-RU" smtClean="0"/>
              <a:t>Загружена информация о договорах студентов</a:t>
            </a:r>
          </a:p>
          <a:p>
            <a:pPr marL="228600" lvl="1">
              <a:lnSpc>
                <a:spcPct val="110000"/>
              </a:lnSpc>
              <a:spcBef>
                <a:spcPts val="1000"/>
              </a:spcBef>
            </a:pPr>
            <a:r>
              <a:rPr lang="ru-RU" smtClean="0"/>
              <a:t>Обработано более 40 000 платежей студентов</a:t>
            </a:r>
          </a:p>
          <a:p>
            <a:pPr marL="228600" lvl="1">
              <a:lnSpc>
                <a:spcPct val="110000"/>
              </a:lnSpc>
              <a:spcBef>
                <a:spcPts val="1000"/>
              </a:spcBef>
            </a:pPr>
            <a:r>
              <a:rPr lang="ru-RU" smtClean="0"/>
              <a:t>Частично автоматизирован процесс синхронизации баз данных КАС и БГУ</a:t>
            </a:r>
          </a:p>
          <a:p>
            <a:pPr marL="228600" lvl="1">
              <a:lnSpc>
                <a:spcPct val="110000"/>
              </a:lnSpc>
              <a:spcBef>
                <a:spcPts val="1000"/>
              </a:spcBef>
            </a:pPr>
            <a:r>
              <a:rPr lang="ru-RU" smtClean="0"/>
              <a:t>Автоматизирован процесс загрузки данных реестров клиент- банков (Челябинвест и Челиндбанк)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6855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Прямоугольник 7"/>
          <p:cNvSpPr>
            <a:spLocks noChangeArrowheads="1"/>
          </p:cNvSpPr>
          <p:nvPr/>
        </p:nvSpPr>
        <p:spPr bwMode="auto">
          <a:xfrm flipH="1">
            <a:off x="0" y="2640014"/>
            <a:ext cx="2842846" cy="1538287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defTabSz="1042988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1042988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1042988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1042988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1042988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1042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1042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1042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1042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ru-RU" altLang="ru-RU" sz="2400"/>
          </a:p>
        </p:txBody>
      </p:sp>
      <p:sp>
        <p:nvSpPr>
          <p:cNvPr id="2052" name="Text Box 23"/>
          <p:cNvSpPr txBox="1">
            <a:spLocks noChangeArrowheads="1"/>
          </p:cNvSpPr>
          <p:nvPr/>
        </p:nvSpPr>
        <p:spPr bwMode="auto">
          <a:xfrm>
            <a:off x="3130061" y="3521076"/>
            <a:ext cx="5981700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None/>
            </a:pPr>
            <a:r>
              <a:rPr lang="ru-RU" sz="60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 </a:t>
            </a:r>
          </a:p>
        </p:txBody>
      </p:sp>
      <p:pic>
        <p:nvPicPr>
          <p:cNvPr id="2053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0061" y="2566988"/>
            <a:ext cx="1195754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Рисунок 2"/>
          <p:cNvPicPr>
            <a:picLocks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5815" y="2563813"/>
            <a:ext cx="1195754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5" name="Рисунок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1569" y="2560639"/>
            <a:ext cx="1197220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6" name="Рисунок 4"/>
          <p:cNvPicPr>
            <a:picLocks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8789" y="2560639"/>
            <a:ext cx="1195754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7" name="Рисунок 5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4543" y="2560639"/>
            <a:ext cx="1197219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Рисунок 1"/>
          <p:cNvPicPr preferRelativeResize="0">
            <a:picLocks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8067" y="803149"/>
            <a:ext cx="1949079" cy="10280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4158122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араллакс">
  <a:themeElements>
    <a:clrScheme name="Параллакс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BC1C1C"/>
      </a:accent1>
      <a:accent2>
        <a:srgbClr val="F67534"/>
      </a:accent2>
      <a:accent3>
        <a:srgbClr val="EAAC35"/>
      </a:accent3>
      <a:accent4>
        <a:srgbClr val="9BAF68"/>
      </a:accent4>
      <a:accent5>
        <a:srgbClr val="68B9A6"/>
      </a:accent5>
      <a:accent6>
        <a:srgbClr val="50B1D4"/>
      </a:accent6>
      <a:hlink>
        <a:srgbClr val="E46416"/>
      </a:hlink>
      <a:folHlink>
        <a:srgbClr val="EE9340"/>
      </a:folHlink>
    </a:clrScheme>
    <a:fontScheme name="Параллакс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Параллакс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93B4CCAC-FD5A-4D59-B1AC-EAF45910B5A9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TM03457496[[fn=Параллакс]]</Template>
  <TotalTime>174</TotalTime>
  <Words>278</Words>
  <Application>Microsoft Office PowerPoint</Application>
  <PresentationFormat>Экран (4:3)</PresentationFormat>
  <Paragraphs>34</Paragraphs>
  <Slides>7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Arial</vt:lpstr>
      <vt:lpstr>Calibri</vt:lpstr>
      <vt:lpstr>Corbel</vt:lpstr>
      <vt:lpstr>Times New Roman</vt:lpstr>
      <vt:lpstr>Параллакс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Ефимова Дарья Игоревна</dc:creator>
  <cp:lastModifiedBy>Notebook</cp:lastModifiedBy>
  <cp:revision>8</cp:revision>
  <cp:lastPrinted>2017-06-16T07:20:11Z</cp:lastPrinted>
  <dcterms:created xsi:type="dcterms:W3CDTF">2017-06-16T06:33:41Z</dcterms:created>
  <dcterms:modified xsi:type="dcterms:W3CDTF">2019-01-28T08:51:01Z</dcterms:modified>
</cp:coreProperties>
</file>